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2" r:id="rId3"/>
    <p:sldId id="287" r:id="rId4"/>
    <p:sldId id="286" r:id="rId5"/>
    <p:sldId id="289" r:id="rId6"/>
    <p:sldId id="259" r:id="rId7"/>
    <p:sldId id="260" r:id="rId8"/>
    <p:sldId id="273" r:id="rId9"/>
    <p:sldId id="261" r:id="rId10"/>
    <p:sldId id="262" r:id="rId11"/>
    <p:sldId id="263" r:id="rId12"/>
    <p:sldId id="278" r:id="rId13"/>
    <p:sldId id="275" r:id="rId14"/>
    <p:sldId id="276" r:id="rId15"/>
    <p:sldId id="277" r:id="rId16"/>
    <p:sldId id="280" r:id="rId17"/>
    <p:sldId id="283" r:id="rId18"/>
    <p:sldId id="285" r:id="rId19"/>
    <p:sldId id="264" r:id="rId20"/>
    <p:sldId id="274" r:id="rId21"/>
    <p:sldId id="266" r:id="rId22"/>
    <p:sldId id="284" r:id="rId23"/>
    <p:sldId id="279" r:id="rId24"/>
    <p:sldId id="271" r:id="rId25"/>
    <p:sldId id="290" r:id="rId26"/>
    <p:sldId id="291" r:id="rId27"/>
    <p:sldId id="292" r:id="rId28"/>
    <p:sldId id="293" r:id="rId29"/>
    <p:sldId id="294" r:id="rId30"/>
    <p:sldId id="295" r:id="rId31"/>
  </p:sldIdLst>
  <p:sldSz cx="9144000" cy="6858000" type="screen4x3"/>
  <p:notesSz cx="7302500" cy="95885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7025" y="0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3E6E720E-7634-45CE-B68F-4D29FA8DC39E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88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7025" y="9107488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6E48F447-8C4E-41FC-9520-D90B3C51AD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2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7025" y="0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fld id="{451D98D6-86C5-4501-99E0-768CEC5257D1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4125" y="719138"/>
            <a:ext cx="4794250" cy="3595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554538"/>
            <a:ext cx="5842000" cy="4314825"/>
          </a:xfrm>
          <a:prstGeom prst="rect">
            <a:avLst/>
          </a:prstGeom>
        </p:spPr>
        <p:txBody>
          <a:bodyPr vert="horz" lIns="96515" tIns="48257" rIns="96515" bIns="4825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88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7025" y="9107488"/>
            <a:ext cx="3163888" cy="479425"/>
          </a:xfrm>
          <a:prstGeom prst="rect">
            <a:avLst/>
          </a:prstGeom>
        </p:spPr>
        <p:txBody>
          <a:bodyPr vert="horz" wrap="squar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fld id="{14965AFF-3876-4B26-BDC9-3DAD221D31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725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CDA4C71-DD8C-47E8-9369-5AE6F8386DBD}" type="slidenum">
              <a:rPr lang="en-US">
                <a:latin typeface="Calibri" pitchFamily="34" charset="0"/>
              </a:rPr>
              <a:pPr eaLnBrk="1" hangingPunct="1"/>
              <a:t>1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4BCAC47-DC6E-4450-B83F-53A62BE5EC9D}" type="slidenum">
              <a:rPr lang="en-US">
                <a:latin typeface="Calibri" pitchFamily="34" charset="0"/>
              </a:rPr>
              <a:pPr eaLnBrk="1" hangingPunct="1"/>
              <a:t>10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DF3F936-9874-4233-AA69-5C25A658DD73}" type="slidenum">
              <a:rPr lang="en-US">
                <a:latin typeface="Calibri" pitchFamily="34" charset="0"/>
              </a:rPr>
              <a:pPr eaLnBrk="1" hangingPunct="1"/>
              <a:t>11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7F73012-3C37-4FD5-BA39-B2C21886F6D1}" type="slidenum">
              <a:rPr lang="en-US">
                <a:latin typeface="Calibri" pitchFamily="34" charset="0"/>
              </a:rPr>
              <a:pPr eaLnBrk="1" hangingPunct="1"/>
              <a:t>12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1B2A27-E71F-4BBB-95F7-AB9647164769}" type="slidenum">
              <a:rPr lang="en-US">
                <a:latin typeface="Calibri" pitchFamily="34" charset="0"/>
              </a:rPr>
              <a:pPr eaLnBrk="1" hangingPunct="1"/>
              <a:t>13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76EB378-C312-4159-A581-E32F8F7D038D}" type="slidenum">
              <a:rPr lang="en-US">
                <a:latin typeface="Calibri" pitchFamily="34" charset="0"/>
              </a:rPr>
              <a:pPr eaLnBrk="1" hangingPunct="1"/>
              <a:t>14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721E44C-EC11-413D-AC0A-1CEE5CEA325F}" type="slidenum">
              <a:rPr lang="en-US">
                <a:latin typeface="Calibri" pitchFamily="34" charset="0"/>
              </a:rPr>
              <a:pPr eaLnBrk="1" hangingPunct="1"/>
              <a:t>15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98EF1F-4E14-4DE2-879C-CCC22ACFB154}" type="slidenum">
              <a:rPr lang="en-US">
                <a:latin typeface="Calibri" pitchFamily="34" charset="0"/>
              </a:rPr>
              <a:pPr eaLnBrk="1" hangingPunct="1"/>
              <a:t>16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BE9823F-2D95-432E-9B1D-308B6D85ADAA}" type="slidenum">
              <a:rPr lang="en-US">
                <a:latin typeface="Calibri" pitchFamily="34" charset="0"/>
              </a:rPr>
              <a:pPr eaLnBrk="1" hangingPunct="1"/>
              <a:t>17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02E3D86-6675-4263-A703-228FAFACD6F1}" type="slidenum">
              <a:rPr lang="en-US">
                <a:latin typeface="Calibri" pitchFamily="34" charset="0"/>
              </a:rPr>
              <a:pPr eaLnBrk="1" hangingPunct="1"/>
              <a:t>18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0F2FBE-281C-4624-BEE9-45B82909FFDA}" type="slidenum">
              <a:rPr lang="en-US">
                <a:latin typeface="Calibri" pitchFamily="34" charset="0"/>
              </a:rPr>
              <a:pPr eaLnBrk="1" hangingPunct="1"/>
              <a:t>19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AC22247-E278-481B-A46F-A4EB1F2B4053}" type="slidenum">
              <a:rPr lang="en-US">
                <a:latin typeface="Calibri" pitchFamily="34" charset="0"/>
              </a:rPr>
              <a:pPr eaLnBrk="1" hangingPunct="1"/>
              <a:t>2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3BE1004-C7ED-4DBE-8E6E-A8E869193B16}" type="slidenum">
              <a:rPr lang="en-US">
                <a:latin typeface="Calibri" pitchFamily="34" charset="0"/>
              </a:rPr>
              <a:pPr eaLnBrk="1" hangingPunct="1"/>
              <a:t>20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D84A3F9-C060-40EC-8172-92E8D3D69C77}" type="slidenum">
              <a:rPr lang="en-US">
                <a:latin typeface="Calibri" pitchFamily="34" charset="0"/>
              </a:rPr>
              <a:pPr eaLnBrk="1" hangingPunct="1"/>
              <a:t>21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0F5F6AE-26A9-4561-9DD0-1C9970A4D541}" type="slidenum">
              <a:rPr lang="en-US">
                <a:latin typeface="Calibri" pitchFamily="34" charset="0"/>
              </a:rPr>
              <a:pPr eaLnBrk="1" hangingPunct="1"/>
              <a:t>22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E004220-2C27-4AD9-99B2-C3CE27A7887B}" type="slidenum">
              <a:rPr lang="en-US">
                <a:latin typeface="Calibri" pitchFamily="34" charset="0"/>
              </a:rPr>
              <a:pPr eaLnBrk="1" hangingPunct="1"/>
              <a:t>23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9FD7AD7-71E8-40AA-90AE-CCD98200226F}" type="slidenum">
              <a:rPr lang="en-US">
                <a:latin typeface="Calibri" pitchFamily="34" charset="0"/>
              </a:rPr>
              <a:pPr eaLnBrk="1" hangingPunct="1"/>
              <a:t>24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FAF07C-E473-4DF7-A61A-108F9C0ECFE3}" type="slidenum">
              <a:rPr lang="en-US">
                <a:latin typeface="Calibri" pitchFamily="34" charset="0"/>
              </a:rPr>
              <a:pPr eaLnBrk="1" hangingPunct="1"/>
              <a:t>3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78252EB-87FC-4363-AB75-7D5B337A46EA}" type="slidenum">
              <a:rPr lang="en-US">
                <a:latin typeface="Calibri" pitchFamily="34" charset="0"/>
              </a:rPr>
              <a:pPr eaLnBrk="1" hangingPunct="1"/>
              <a:t>4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315DD10-C82B-45C5-8F82-543A08FACADA}" type="slidenum">
              <a:rPr lang="en-US">
                <a:latin typeface="Calibri" pitchFamily="34" charset="0"/>
              </a:rPr>
              <a:pPr eaLnBrk="1" hangingPunct="1"/>
              <a:t>5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FCECF2F-DDF6-4232-B1BF-59DE06DBBA0F}" type="slidenum">
              <a:rPr lang="en-US">
                <a:latin typeface="Calibri" pitchFamily="34" charset="0"/>
              </a:rPr>
              <a:pPr eaLnBrk="1" hangingPunct="1"/>
              <a:t>6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B74E2EE-20C6-485E-BEFE-C8F39F9EB8D3}" type="slidenum">
              <a:rPr lang="en-US">
                <a:latin typeface="Calibri" pitchFamily="34" charset="0"/>
              </a:rPr>
              <a:pPr eaLnBrk="1" hangingPunct="1"/>
              <a:t>7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6CC3071-C84A-4F2D-8A71-9C67B6C966A4}" type="slidenum">
              <a:rPr lang="en-US">
                <a:latin typeface="Calibri" pitchFamily="34" charset="0"/>
              </a:rPr>
              <a:pPr eaLnBrk="1" hangingPunct="1"/>
              <a:t>8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459234D-46A7-498D-8BE3-A22496D74355}" type="slidenum">
              <a:rPr lang="en-US">
                <a:latin typeface="Calibri" pitchFamily="34" charset="0"/>
              </a:rPr>
              <a:pPr eaLnBrk="1" hangingPunct="1"/>
              <a:t>9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ED74DD-2E35-4A5F-A33C-B722672A6ABD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6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30589-E4D8-4F82-80A1-298B883FD9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459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6226AB-12EB-4563-A04C-A74E25919F86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F4673-D2C0-494A-9E88-0BDF089135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84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01F3A8-4489-483C-8D35-71D2646C28B5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30D86-7692-49F7-A242-325948F4A4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7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D00766-2934-4C24-B413-183B92067BFA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447F5-3B0F-4427-AE89-F4F90A18EB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07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24C17D-FEFB-4618-98D3-39E632B75B44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D13F1-A47E-4849-9D82-C8AC2BF546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00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AD6E59-AE60-4C49-BFB9-631FA5B1FD15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DC4DE-736E-458D-A1CE-8DFB4E0D7E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41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111187-C960-4066-95DE-F415486FBC70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165ABA-CCF5-4C43-B8DF-731B85EF8D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60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21A430-91D4-47F9-9505-72D2C2128F37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2A9BD-2630-4DB7-9D5A-DD7BDC4193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375A43-A539-437D-94CC-E9CAD8ED76F4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04398-8754-44E1-9525-55A5214BBB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36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/>
          <a:lstStyle>
            <a:lvl1pPr algn="l">
              <a:buNone/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F0100-6FFB-43FC-8E46-3066DE0346D1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8E5E3-D4E5-4D83-9E32-2DC3BFD5C8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73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/>
          <a:lstStyle>
            <a:lvl1pPr algn="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3AE378-6362-47E8-9F9E-8DB1C2F5FB8C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7AA17-AF7B-403D-91B3-AC638CF4620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96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2179638"/>
            <a:ext cx="8229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CB7A8"/>
                </a:solidFill>
              </a:defRPr>
            </a:lvl1pPr>
          </a:lstStyle>
          <a:p>
            <a:fld id="{95B38EE3-6A80-4232-9E30-999ADF706BEA}" type="datetimeFigureOut">
              <a:rPr lang="en-US"/>
              <a:pPr/>
              <a:t>4/2/2011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wrap="square" lIns="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BCB7A8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wrap="square" lIns="9144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BCB7A8"/>
                </a:solidFill>
              </a:defRPr>
            </a:lvl1pPr>
          </a:lstStyle>
          <a:p>
            <a:fld id="{87A00C57-FF27-46CB-A5E2-1EA43FB9925F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9" r:id="rId1"/>
    <p:sldLayoutId id="2147483892" r:id="rId2"/>
    <p:sldLayoutId id="2147483900" r:id="rId3"/>
    <p:sldLayoutId id="2147483893" r:id="rId4"/>
    <p:sldLayoutId id="2147483894" r:id="rId5"/>
    <p:sldLayoutId id="2147483895" r:id="rId6"/>
    <p:sldLayoutId id="2147483896" r:id="rId7"/>
    <p:sldLayoutId id="2147483901" r:id="rId8"/>
    <p:sldLayoutId id="2147483902" r:id="rId9"/>
    <p:sldLayoutId id="2147483897" r:id="rId10"/>
    <p:sldLayoutId id="214748389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rgbClr val="FFFFD2"/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800" b="1">
          <a:solidFill>
            <a:srgbClr val="FFFFD2"/>
          </a:solidFill>
          <a:latin typeface="Corbel" pitchFamily="34" charset="0"/>
        </a:defRPr>
      </a:lvl9pPr>
    </p:titleStyle>
    <p:bodyStyle>
      <a:lvl1pPr marL="319088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273050" algn="l" rtl="0" eaLnBrk="0" fontAlgn="base" hangingPunct="0">
        <a:spcBef>
          <a:spcPct val="20000"/>
        </a:spcBef>
        <a:spcAft>
          <a:spcPct val="0"/>
        </a:spcAft>
        <a:buClr>
          <a:srgbClr val="FF953E"/>
        </a:buClr>
        <a:buFont typeface="Wingdings 2" pitchFamily="18" charset="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F8BD52"/>
        </a:buClr>
        <a:buFont typeface="Wingdings 2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228600" algn="l" rtl="0" eaLnBrk="0" fontAlgn="base" hangingPunct="0">
        <a:spcBef>
          <a:spcPct val="20000"/>
        </a:spcBef>
        <a:spcAft>
          <a:spcPct val="0"/>
        </a:spcAft>
        <a:buClr>
          <a:srgbClr val="46A6BD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2920" y="1524000"/>
            <a:ext cx="8229600" cy="1447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American University Life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514600"/>
            <a:ext cx="4038600" cy="2965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1066800" y="6019800"/>
            <a:ext cx="6096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600" dirty="0"/>
              <a:t>by Bob Hooker </a:t>
            </a:r>
          </a:p>
          <a:p>
            <a:pPr marL="342900" indent="-342900" eaLnBrk="1" hangingPunct="1"/>
            <a:r>
              <a:rPr lang="en-US" sz="1600" dirty="0"/>
              <a:t>      with help from Elizabeth </a:t>
            </a:r>
            <a:r>
              <a:rPr lang="en-US" sz="1600" dirty="0" smtClean="0"/>
              <a:t>Hooker, </a:t>
            </a:r>
            <a:r>
              <a:rPr lang="en-US" sz="1600" dirty="0" err="1" smtClean="0"/>
              <a:t>Guimei</a:t>
            </a:r>
            <a:r>
              <a:rPr lang="en-US" sz="1600" dirty="0" smtClean="0"/>
              <a:t> </a:t>
            </a:r>
            <a:r>
              <a:rPr lang="en-US" sz="1600" dirty="0"/>
              <a:t>(Christina) </a:t>
            </a:r>
            <a:r>
              <a:rPr lang="en-US" sz="1600" dirty="0" err="1" smtClean="0"/>
              <a:t>Zhai</a:t>
            </a:r>
            <a:r>
              <a:rPr lang="en-US" sz="1600" dirty="0" smtClean="0"/>
              <a:t> </a:t>
            </a:r>
            <a:r>
              <a:rPr lang="en-US" sz="1600" dirty="0"/>
              <a:t>and </a:t>
            </a:r>
            <a:r>
              <a:rPr lang="en-US" sz="1600" dirty="0" smtClean="0"/>
              <a:t>             </a:t>
            </a:r>
            <a:r>
              <a:rPr lang="en-US" sz="1600" dirty="0" err="1" smtClean="0"/>
              <a:t>Gao</a:t>
            </a:r>
            <a:r>
              <a:rPr lang="en-US" sz="1600" dirty="0" smtClean="0"/>
              <a:t> </a:t>
            </a:r>
            <a:r>
              <a:rPr lang="en-US" sz="1600" dirty="0"/>
              <a:t>Tong </a:t>
            </a:r>
            <a:r>
              <a:rPr lang="en-US" sz="1600" dirty="0" smtClean="0"/>
              <a:t>(Michelle)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Choosing your major - Undergraduate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5363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You are completely free to choose your major</a:t>
            </a:r>
          </a:p>
          <a:p>
            <a:pPr eaLnBrk="1" hangingPunct="1"/>
            <a:r>
              <a:rPr lang="en-US" sz="3200" dirty="0" smtClean="0"/>
              <a:t>Begin as a liberal arts student </a:t>
            </a:r>
          </a:p>
          <a:p>
            <a:pPr eaLnBrk="1" hangingPunct="1"/>
            <a:r>
              <a:rPr lang="en-US" sz="3200" dirty="0" smtClean="0"/>
              <a:t>Choose your major later</a:t>
            </a:r>
          </a:p>
          <a:p>
            <a:pPr eaLnBrk="1" hangingPunct="1"/>
            <a:r>
              <a:rPr lang="en-US" sz="3200" dirty="0" smtClean="0"/>
              <a:t>Many change majors at least once</a:t>
            </a:r>
          </a:p>
          <a:p>
            <a:pPr eaLnBrk="1" hangingPunct="1"/>
            <a:r>
              <a:rPr lang="en-US" sz="3200" dirty="0" smtClean="0"/>
              <a:t>Also choose a minor or a second major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Taking classes: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Not like China!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533400" y="3352800"/>
            <a:ext cx="8229600" cy="33528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You have your own schedule</a:t>
            </a:r>
          </a:p>
          <a:p>
            <a:pPr eaLnBrk="1" hangingPunct="1"/>
            <a:r>
              <a:rPr lang="en-US" sz="3200" dirty="0" smtClean="0"/>
              <a:t>Classmates are different for every class</a:t>
            </a:r>
          </a:p>
          <a:p>
            <a:pPr eaLnBrk="1" hangingPunct="1"/>
            <a:r>
              <a:rPr lang="en-US" sz="3200" dirty="0" smtClean="0"/>
              <a:t>Meet three hours a week per course</a:t>
            </a:r>
          </a:p>
          <a:p>
            <a:pPr eaLnBrk="1" hangingPunct="1"/>
            <a:r>
              <a:rPr lang="en-US" sz="3200" dirty="0" smtClean="0"/>
              <a:t>About 12-15 class hours per week </a:t>
            </a:r>
          </a:p>
          <a:p>
            <a:pPr eaLnBrk="1" hangingPunct="1"/>
            <a:r>
              <a:rPr lang="en-US" sz="3200" dirty="0" smtClean="0"/>
              <a:t>2-3 hours of homework for each hour in class</a:t>
            </a:r>
          </a:p>
          <a:p>
            <a:pPr eaLnBrk="1" hangingPunct="1"/>
            <a:endParaRPr lang="en-US" sz="3200" dirty="0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62000"/>
            <a:ext cx="2786063" cy="2182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Required &amp; Elective </a:t>
            </a: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Courses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Required courses:</a:t>
            </a:r>
          </a:p>
          <a:p>
            <a:pPr lvl="1" eaLnBrk="1" hangingPunct="1"/>
            <a:r>
              <a:rPr lang="en-US" sz="2400" dirty="0" smtClean="0"/>
              <a:t>Core courses in liberal arts such as English, math, science</a:t>
            </a:r>
          </a:p>
          <a:p>
            <a:pPr lvl="1" eaLnBrk="1" hangingPunct="1"/>
            <a:r>
              <a:rPr lang="en-US" sz="2400" dirty="0" smtClean="0"/>
              <a:t>Courses in your major</a:t>
            </a:r>
          </a:p>
          <a:p>
            <a:pPr eaLnBrk="1" hangingPunct="1"/>
            <a:r>
              <a:rPr lang="en-US" dirty="0" smtClean="0"/>
              <a:t>Electives:</a:t>
            </a:r>
          </a:p>
          <a:p>
            <a:pPr lvl="1" eaLnBrk="1" hangingPunct="1"/>
            <a:r>
              <a:rPr lang="en-US" dirty="0" smtClean="0"/>
              <a:t>Choice of other courses, but …</a:t>
            </a:r>
          </a:p>
          <a:p>
            <a:pPr lvl="1" eaLnBrk="1" hangingPunct="1"/>
            <a:r>
              <a:rPr lang="en-US" dirty="0" smtClean="0"/>
              <a:t>you must have  them in certain areas</a:t>
            </a:r>
          </a:p>
          <a:p>
            <a:pPr lvl="1" eaLnBrk="1" hangingPunct="1"/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Class types: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Large lecture classes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Mostly freshmen-sophomore undergrad</a:t>
            </a:r>
          </a:p>
          <a:p>
            <a:pPr eaLnBrk="1" hangingPunct="1"/>
            <a:r>
              <a:rPr lang="en-US" smtClean="0"/>
              <a:t>Hundreds in a lecture hall</a:t>
            </a:r>
          </a:p>
          <a:p>
            <a:pPr eaLnBrk="1" hangingPunct="1"/>
            <a:r>
              <a:rPr lang="en-US" smtClean="0"/>
              <a:t>Followed by smaller (~20 students) lab sections led by grad students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19600"/>
            <a:ext cx="3524250" cy="2200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327525"/>
            <a:ext cx="1790700" cy="2266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Class types: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Smaller classes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20-30 in a class</a:t>
            </a:r>
          </a:p>
          <a:p>
            <a:pPr eaLnBrk="1" hangingPunct="1"/>
            <a:r>
              <a:rPr lang="en-US" dirty="0" smtClean="0"/>
              <a:t>Preparation: reading assignments</a:t>
            </a:r>
          </a:p>
          <a:p>
            <a:pPr lvl="1" eaLnBrk="1" hangingPunct="1"/>
            <a:r>
              <a:rPr lang="en-US" dirty="0" smtClean="0"/>
              <a:t>Textbooks</a:t>
            </a:r>
          </a:p>
          <a:p>
            <a:pPr lvl="1" eaLnBrk="1" hangingPunct="1"/>
            <a:r>
              <a:rPr lang="en-US" dirty="0" smtClean="0"/>
              <a:t>Professional journals</a:t>
            </a:r>
          </a:p>
          <a:p>
            <a:pPr eaLnBrk="1" hangingPunct="1"/>
            <a:r>
              <a:rPr lang="en-US" dirty="0" smtClean="0"/>
              <a:t>Come to class prepared to:</a:t>
            </a:r>
          </a:p>
          <a:p>
            <a:pPr lvl="1" eaLnBrk="1" hangingPunct="1"/>
            <a:r>
              <a:rPr lang="en-US" dirty="0" smtClean="0"/>
              <a:t>Listen to lectures</a:t>
            </a:r>
          </a:p>
          <a:p>
            <a:pPr lvl="1" eaLnBrk="1" hangingPunct="1"/>
            <a:r>
              <a:rPr lang="en-US" dirty="0" smtClean="0"/>
              <a:t>Discuss topics</a:t>
            </a:r>
          </a:p>
          <a:p>
            <a:pPr lvl="1" eaLnBrk="1" hangingPunct="1"/>
            <a:r>
              <a:rPr lang="en-US" dirty="0" smtClean="0"/>
              <a:t>Ask questions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04800"/>
            <a:ext cx="2886075" cy="2170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Class types :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Seminars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4114800"/>
          </a:xfrm>
        </p:spPr>
        <p:txBody>
          <a:bodyPr/>
          <a:lstStyle/>
          <a:p>
            <a:pPr eaLnBrk="1" hangingPunct="1"/>
            <a:r>
              <a:rPr lang="en-US" dirty="0" smtClean="0"/>
              <a:t>Upper level undergraduate and graduate</a:t>
            </a:r>
          </a:p>
          <a:p>
            <a:pPr eaLnBrk="1" hangingPunct="1"/>
            <a:r>
              <a:rPr lang="en-US" dirty="0" smtClean="0"/>
              <a:t>~ 5 students in class</a:t>
            </a:r>
          </a:p>
          <a:p>
            <a:pPr eaLnBrk="1" hangingPunct="1"/>
            <a:r>
              <a:rPr lang="en-US" dirty="0" smtClean="0"/>
              <a:t>Preparation: reading assignments</a:t>
            </a:r>
          </a:p>
          <a:p>
            <a:pPr lvl="1" eaLnBrk="1" hangingPunct="1"/>
            <a:r>
              <a:rPr lang="en-US" dirty="0" smtClean="0"/>
              <a:t>Original source material</a:t>
            </a:r>
          </a:p>
          <a:p>
            <a:pPr lvl="1" eaLnBrk="1" hangingPunct="1"/>
            <a:r>
              <a:rPr lang="en-US" dirty="0" smtClean="0"/>
              <a:t>Professional journals</a:t>
            </a:r>
          </a:p>
          <a:p>
            <a:pPr eaLnBrk="1" hangingPunct="1"/>
            <a:r>
              <a:rPr lang="en-US" dirty="0" smtClean="0"/>
              <a:t>Come to class prepared to:</a:t>
            </a:r>
          </a:p>
          <a:p>
            <a:pPr lvl="1" eaLnBrk="1" hangingPunct="1"/>
            <a:r>
              <a:rPr lang="en-US" dirty="0" smtClean="0"/>
              <a:t>Discuss topics</a:t>
            </a:r>
          </a:p>
          <a:p>
            <a:pPr lvl="1" eaLnBrk="1" hangingPunct="1"/>
            <a:r>
              <a:rPr lang="en-US" dirty="0" smtClean="0"/>
              <a:t>Ask questions</a:t>
            </a: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88" y="838200"/>
            <a:ext cx="3694112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Class participation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are expected to participate!</a:t>
            </a:r>
          </a:p>
          <a:p>
            <a:pPr eaLnBrk="1" hangingPunct="1"/>
            <a:r>
              <a:rPr lang="en-US" dirty="0" smtClean="0"/>
              <a:t>You should:</a:t>
            </a:r>
          </a:p>
          <a:p>
            <a:pPr lvl="1" eaLnBrk="1" hangingPunct="1"/>
            <a:r>
              <a:rPr lang="en-US" dirty="0" smtClean="0"/>
              <a:t>Read and think about the topics</a:t>
            </a:r>
          </a:p>
          <a:p>
            <a:pPr lvl="1" eaLnBrk="1" hangingPunct="1"/>
            <a:r>
              <a:rPr lang="en-US" dirty="0" smtClean="0"/>
              <a:t>Form opinions</a:t>
            </a:r>
          </a:p>
          <a:p>
            <a:pPr lvl="1" eaLnBrk="1" hangingPunct="1"/>
            <a:r>
              <a:rPr lang="en-US" dirty="0" smtClean="0"/>
              <a:t>Express your opinions in class</a:t>
            </a:r>
          </a:p>
          <a:p>
            <a:pPr eaLnBrk="1" hangingPunct="1"/>
            <a:r>
              <a:rPr lang="en-US" dirty="0" smtClean="0"/>
              <a:t>“Show yourself!”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388" y="4295775"/>
            <a:ext cx="3275012" cy="2181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Grades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Professors have their own grading systems</a:t>
            </a:r>
          </a:p>
          <a:p>
            <a:pPr eaLnBrk="1" hangingPunct="1"/>
            <a:r>
              <a:rPr lang="en-US" dirty="0" smtClean="0"/>
              <a:t>Your grade can be a combination of:</a:t>
            </a:r>
          </a:p>
          <a:p>
            <a:pPr lvl="1" eaLnBrk="1" hangingPunct="1"/>
            <a:r>
              <a:rPr lang="en-US" dirty="0" smtClean="0"/>
              <a:t>Tests</a:t>
            </a:r>
          </a:p>
          <a:p>
            <a:pPr lvl="1" eaLnBrk="1" hangingPunct="1"/>
            <a:r>
              <a:rPr lang="en-US" dirty="0" smtClean="0"/>
              <a:t>Papers</a:t>
            </a:r>
          </a:p>
          <a:p>
            <a:pPr lvl="1" eaLnBrk="1" hangingPunct="1"/>
            <a:r>
              <a:rPr lang="en-US" dirty="0" smtClean="0"/>
              <a:t>Attendance</a:t>
            </a:r>
          </a:p>
          <a:p>
            <a:pPr lvl="1" eaLnBrk="1" hangingPunct="1"/>
            <a:r>
              <a:rPr lang="en-US" dirty="0" smtClean="0"/>
              <a:t>Participation</a:t>
            </a:r>
          </a:p>
          <a:p>
            <a:pPr lvl="1" eaLnBrk="1" hangingPunct="1"/>
            <a:r>
              <a:rPr lang="en-US" dirty="0" smtClean="0"/>
              <a:t>etc.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1" r="13715"/>
          <a:stretch>
            <a:fillRect/>
          </a:stretch>
        </p:blipFill>
        <p:spPr bwMode="auto">
          <a:xfrm>
            <a:off x="5562600" y="3429000"/>
            <a:ext cx="1751013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Grades (cont.)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must do the work!</a:t>
            </a:r>
          </a:p>
          <a:p>
            <a:pPr eaLnBrk="1" hangingPunct="1"/>
            <a:r>
              <a:rPr lang="en-US" smtClean="0"/>
              <a:t>If you don’t, you can flunk out (fail)</a:t>
            </a:r>
          </a:p>
          <a:p>
            <a:pPr eaLnBrk="1" hangingPunct="1"/>
            <a:r>
              <a:rPr lang="en-US" smtClean="0"/>
              <a:t>Plagiarism, “copying,” is not tolerated.</a:t>
            </a:r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72000"/>
            <a:ext cx="1733550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Dormitories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114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No “lights out“ or curfew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Two students per room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Showers in dorm building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Men and women share dorm buildings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Different floors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Separate bathrooms</a:t>
            </a:r>
            <a:endParaRPr lang="en-US" sz="3000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Men and women can visit each other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PS: Don’t call students </a:t>
            </a:r>
            <a:r>
              <a:rPr lang="en-US" dirty="0" smtClean="0"/>
              <a:t>“boys” </a:t>
            </a:r>
            <a:r>
              <a:rPr lang="en-US" dirty="0" smtClean="0"/>
              <a:t>and </a:t>
            </a:r>
            <a:r>
              <a:rPr lang="en-US" dirty="0" smtClean="0"/>
              <a:t>“girls!”</a:t>
            </a: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838200"/>
            <a:ext cx="3346450" cy="223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It’s not like the movies!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9" r="15359"/>
          <a:stretch>
            <a:fillRect/>
          </a:stretch>
        </p:blipFill>
        <p:spPr bwMode="auto">
          <a:xfrm>
            <a:off x="3086100" y="1916113"/>
            <a:ext cx="2895600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C:\Users\Bob\AppData\Local\Microsoft\Windows\Temporary Internet Files\Content.IE5\UIAUYM88\MC900432537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057400"/>
            <a:ext cx="3744913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But: you may not be in a dorm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Many universities dorms are only for freshmen</a:t>
            </a:r>
          </a:p>
          <a:p>
            <a:pPr eaLnBrk="1" hangingPunct="1"/>
            <a:r>
              <a:rPr lang="en-US" dirty="0" smtClean="0"/>
              <a:t>You will find you own housing off-campus</a:t>
            </a:r>
          </a:p>
          <a:p>
            <a:pPr eaLnBrk="1" hangingPunct="1"/>
            <a:r>
              <a:rPr lang="en-US" dirty="0" smtClean="0"/>
              <a:t>Get help from:</a:t>
            </a:r>
          </a:p>
          <a:p>
            <a:pPr lvl="1" eaLnBrk="1" hangingPunct="1"/>
            <a:r>
              <a:rPr lang="en-US" dirty="0" smtClean="0"/>
              <a:t>Housing office</a:t>
            </a:r>
          </a:p>
          <a:p>
            <a:pPr lvl="1" eaLnBrk="1" hangingPunct="1"/>
            <a:r>
              <a:rPr lang="en-US" dirty="0" smtClean="0"/>
              <a:t>International students office</a:t>
            </a:r>
          </a:p>
          <a:p>
            <a:pPr lvl="1" eaLnBrk="1" hangingPunct="1"/>
            <a:r>
              <a:rPr lang="en-US" dirty="0" smtClean="0"/>
              <a:t>Chinese student groups</a:t>
            </a:r>
          </a:p>
          <a:p>
            <a:pPr eaLnBrk="1" hangingPunct="1"/>
            <a:r>
              <a:rPr lang="en-US" dirty="0" smtClean="0"/>
              <a:t>Find out from the university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429000"/>
            <a:ext cx="2747963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Campus Athletics: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Intercollegiate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3200400"/>
            <a:ext cx="8229600" cy="41148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Competition between universities</a:t>
            </a:r>
          </a:p>
          <a:p>
            <a:pPr eaLnBrk="1" hangingPunct="1"/>
            <a:r>
              <a:rPr lang="en-US" sz="3200" dirty="0" smtClean="0"/>
              <a:t>Sometimes travel long distances</a:t>
            </a:r>
          </a:p>
          <a:p>
            <a:pPr eaLnBrk="1" hangingPunct="1"/>
            <a:r>
              <a:rPr lang="en-US" sz="3200" dirty="0" smtClean="0"/>
              <a:t>Most universities have several sports teams </a:t>
            </a:r>
          </a:p>
          <a:p>
            <a:pPr eaLnBrk="1" hangingPunct="1"/>
            <a:r>
              <a:rPr lang="en-US" sz="3200" dirty="0" smtClean="0"/>
              <a:t>Some have famous teams that make a lot of money and have large stadiums 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688" y="838200"/>
            <a:ext cx="2322512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Campus Athletics: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Intramural 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114800"/>
          </a:xfrm>
        </p:spPr>
        <p:txBody>
          <a:bodyPr/>
          <a:lstStyle/>
          <a:p>
            <a:pPr eaLnBrk="1" hangingPunct="1"/>
            <a:r>
              <a:rPr lang="en-US" dirty="0" smtClean="0"/>
              <a:t>Competitions between teams on campus</a:t>
            </a:r>
          </a:p>
          <a:p>
            <a:pPr eaLnBrk="1" hangingPunct="1"/>
            <a:r>
              <a:rPr lang="en-US" dirty="0" smtClean="0"/>
              <a:t>Something like sports days, but </a:t>
            </a:r>
            <a:r>
              <a:rPr lang="en-US" dirty="0" smtClean="0"/>
              <a:t>more </a:t>
            </a:r>
            <a:r>
              <a:rPr lang="en-US" dirty="0" smtClean="0"/>
              <a:t>often</a:t>
            </a:r>
          </a:p>
          <a:p>
            <a:pPr eaLnBrk="1" hangingPunct="1"/>
            <a:r>
              <a:rPr lang="en-US" dirty="0" smtClean="0"/>
              <a:t>Not during class time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495800"/>
            <a:ext cx="3914775" cy="2109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Student Clubs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4114800"/>
          </a:xfrm>
        </p:spPr>
        <p:txBody>
          <a:bodyPr/>
          <a:lstStyle/>
          <a:p>
            <a:pPr eaLnBrk="1" hangingPunct="1"/>
            <a:r>
              <a:rPr lang="en-US" dirty="0" smtClean="0"/>
              <a:t>Great for developing skills &amp; meeting people</a:t>
            </a:r>
          </a:p>
          <a:p>
            <a:pPr eaLnBrk="1" hangingPunct="1"/>
            <a:r>
              <a:rPr lang="en-US" dirty="0" smtClean="0"/>
              <a:t>Types of student organizations:</a:t>
            </a:r>
          </a:p>
          <a:p>
            <a:pPr lvl="1" eaLnBrk="1" hangingPunct="1"/>
            <a:r>
              <a:rPr lang="en-US" dirty="0" smtClean="0"/>
              <a:t>Intramural sports</a:t>
            </a:r>
          </a:p>
          <a:p>
            <a:pPr lvl="1" eaLnBrk="1" hangingPunct="1"/>
            <a:r>
              <a:rPr lang="en-US" dirty="0" smtClean="0"/>
              <a:t>International students</a:t>
            </a:r>
          </a:p>
          <a:p>
            <a:pPr lvl="1" eaLnBrk="1" hangingPunct="1"/>
            <a:r>
              <a:rPr lang="en-US" dirty="0" smtClean="0"/>
              <a:t>Religious: Christian, </a:t>
            </a:r>
            <a:r>
              <a:rPr lang="en-US" dirty="0" smtClean="0"/>
              <a:t>Muslim, Buddhist</a:t>
            </a:r>
            <a:r>
              <a:rPr lang="en-US" dirty="0" smtClean="0"/>
              <a:t>, etc.</a:t>
            </a:r>
          </a:p>
          <a:p>
            <a:pPr lvl="1" eaLnBrk="1" hangingPunct="1"/>
            <a:r>
              <a:rPr lang="en-US" dirty="0" smtClean="0"/>
              <a:t>Music: dance, band, chorus, etc.</a:t>
            </a:r>
          </a:p>
          <a:p>
            <a:pPr lvl="1" eaLnBrk="1" hangingPunct="1"/>
            <a:r>
              <a:rPr lang="en-US" dirty="0" smtClean="0"/>
              <a:t>etc.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685800"/>
            <a:ext cx="3673475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Meeting American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Students	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must make an effort!</a:t>
            </a:r>
          </a:p>
          <a:p>
            <a:pPr lvl="1" eaLnBrk="1" hangingPunct="1"/>
            <a:r>
              <a:rPr lang="en-US" dirty="0" smtClean="0"/>
              <a:t>Join clubs</a:t>
            </a:r>
          </a:p>
          <a:p>
            <a:pPr lvl="1" eaLnBrk="1" hangingPunct="1"/>
            <a:r>
              <a:rPr lang="en-US" dirty="0" smtClean="0"/>
              <a:t>Go to sports events</a:t>
            </a:r>
          </a:p>
          <a:p>
            <a:pPr lvl="1" eaLnBrk="1" hangingPunct="1"/>
            <a:r>
              <a:rPr lang="en-US" dirty="0" smtClean="0"/>
              <a:t>Get a part time job</a:t>
            </a:r>
          </a:p>
          <a:p>
            <a:pPr eaLnBrk="1" hangingPunct="1"/>
            <a:r>
              <a:rPr lang="en-US" dirty="0" smtClean="0"/>
              <a:t>Don’t spend too much time with other Chinese.</a:t>
            </a:r>
          </a:p>
          <a:p>
            <a:pPr eaLnBrk="1" hangingPunct="1"/>
            <a:r>
              <a:rPr lang="en-US" dirty="0" smtClean="0"/>
              <a:t>Or you can live in America for years and never meet an American. It’s up to you!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762000"/>
            <a:ext cx="3182938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you may 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Culture shock</a:t>
            </a:r>
          </a:p>
          <a:p>
            <a:r>
              <a:rPr lang="en-US" dirty="0" smtClean="0"/>
              <a:t>Culture bumps</a:t>
            </a:r>
          </a:p>
          <a:p>
            <a:r>
              <a:rPr lang="en-US" dirty="0" smtClean="0"/>
              <a:t>Isolation and loneliness</a:t>
            </a:r>
          </a:p>
          <a:p>
            <a:pPr lvl="1"/>
            <a:r>
              <a:rPr lang="en-US" dirty="0" smtClean="0"/>
              <a:t>Skype</a:t>
            </a:r>
          </a:p>
          <a:p>
            <a:pPr lvl="1"/>
            <a:r>
              <a:rPr lang="en-US" dirty="0" smtClean="0"/>
              <a:t>QQ</a:t>
            </a:r>
          </a:p>
        </p:txBody>
      </p:sp>
    </p:spTree>
    <p:extLst>
      <p:ext uri="{BB962C8B-B14F-4D97-AF65-F5344CB8AC3E}">
        <p14:creationId xmlns:p14="http://schemas.microsoft.com/office/powerpoint/2010/main" val="117374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Chinese Students in America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Claudia</a:t>
            </a:r>
          </a:p>
          <a:p>
            <a:r>
              <a:rPr lang="en-US" dirty="0" smtClean="0"/>
              <a:t>Evelyn</a:t>
            </a:r>
            <a:endParaRPr lang="en-US" dirty="0" smtClean="0"/>
          </a:p>
          <a:p>
            <a:r>
              <a:rPr lang="en-US" dirty="0" smtClean="0"/>
              <a:t>Michelle</a:t>
            </a:r>
          </a:p>
          <a:p>
            <a:r>
              <a:rPr lang="en-US" dirty="0" smtClean="0"/>
              <a:t>Andy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Claudia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English major</a:t>
            </a:r>
          </a:p>
          <a:p>
            <a:r>
              <a:rPr lang="en-US" dirty="0" err="1" smtClean="0"/>
              <a:t>Shengda</a:t>
            </a:r>
            <a:r>
              <a:rPr lang="en-US" dirty="0" smtClean="0"/>
              <a:t> College</a:t>
            </a:r>
            <a:br>
              <a:rPr lang="en-US" dirty="0" smtClean="0"/>
            </a:br>
            <a:r>
              <a:rPr lang="en-US" dirty="0" smtClean="0"/>
              <a:t>Zhengzhou</a:t>
            </a:r>
          </a:p>
          <a:p>
            <a:r>
              <a:rPr lang="en-US" dirty="0" smtClean="0"/>
              <a:t>Boston University</a:t>
            </a:r>
          </a:p>
          <a:p>
            <a:r>
              <a:rPr lang="en-US" dirty="0" smtClean="0"/>
              <a:t>Masters in Accounting</a:t>
            </a:r>
            <a:endParaRPr lang="en-US" dirty="0"/>
          </a:p>
        </p:txBody>
      </p:sp>
      <p:pic>
        <p:nvPicPr>
          <p:cNvPr id="68611" name="Picture 3" descr="C:\Pictures\Summer 2008\Cloud and Aaron\Freedom Trail\HPIM08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232" y="1600201"/>
            <a:ext cx="4181261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0" name="Picture 2" descr="C:\Pictures\Summer 2008\Cloud and Aaron\Freedom Trail\HPIM09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14400"/>
            <a:ext cx="3359221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11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Evelyn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Marine Science</a:t>
            </a:r>
          </a:p>
          <a:p>
            <a:r>
              <a:rPr lang="en-US" dirty="0" smtClean="0"/>
              <a:t>TUST</a:t>
            </a:r>
          </a:p>
          <a:p>
            <a:r>
              <a:rPr lang="en-US" dirty="0" smtClean="0"/>
              <a:t>Miami University</a:t>
            </a:r>
          </a:p>
          <a:p>
            <a:r>
              <a:rPr lang="en-US" dirty="0" smtClean="0"/>
              <a:t>Masters in </a:t>
            </a:r>
            <a:br>
              <a:rPr lang="en-US" dirty="0" smtClean="0"/>
            </a:br>
            <a:r>
              <a:rPr lang="en-US" dirty="0" smtClean="0"/>
              <a:t>Marine Technology</a:t>
            </a:r>
            <a:endParaRPr lang="en-US" dirty="0"/>
          </a:p>
        </p:txBody>
      </p:sp>
      <p:pic>
        <p:nvPicPr>
          <p:cNvPr id="69634" name="Picture 2" descr="C:\Pictures\Summer 2010\Evelyn\20100202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3902075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5" name="Picture 3" descr="C:\Pictures\Summer 2010\Evelyn\DSC033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69" y="838200"/>
            <a:ext cx="2786062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98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Michelle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Journalism major</a:t>
            </a:r>
          </a:p>
          <a:p>
            <a:r>
              <a:rPr lang="en-US" dirty="0" smtClean="0"/>
              <a:t>United International</a:t>
            </a:r>
            <a:br>
              <a:rPr lang="en-US" dirty="0" smtClean="0"/>
            </a:br>
            <a:r>
              <a:rPr lang="en-US" dirty="0" smtClean="0"/>
              <a:t>College, Zhuhai</a:t>
            </a:r>
          </a:p>
          <a:p>
            <a:r>
              <a:rPr lang="en-US" dirty="0" smtClean="0"/>
              <a:t>University of Missouri</a:t>
            </a:r>
          </a:p>
          <a:p>
            <a:r>
              <a:rPr lang="en-US" dirty="0" smtClean="0"/>
              <a:t>Bachelors of Journalism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0659" name="Picture 3" descr="C:\Pictures\China\2010-2011\Michelle at MU\p_large_2OOO_27d10002012f5c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28800"/>
            <a:ext cx="4058490" cy="274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58" name="Picture 2" descr="C:\Pictures\Summer 2010\Missouri\IMG_3331Edit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1085"/>
            <a:ext cx="38608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12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The facts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Students study a </a:t>
            </a:r>
            <a:r>
              <a:rPr lang="en-US" sz="3600" dirty="0" smtClean="0"/>
              <a:t>lot</a:t>
            </a:r>
            <a:endParaRPr lang="en-US" sz="3600" dirty="0" smtClean="0"/>
          </a:p>
          <a:p>
            <a:pPr eaLnBrk="1" hangingPunct="1"/>
            <a:r>
              <a:rPr lang="en-US" sz="3600" dirty="0" smtClean="0"/>
              <a:t>Students don’t party all </a:t>
            </a:r>
            <a:r>
              <a:rPr lang="en-US" sz="3600" dirty="0" smtClean="0"/>
              <a:t>night</a:t>
            </a:r>
            <a:endParaRPr lang="en-US" sz="3600" dirty="0" smtClean="0"/>
          </a:p>
          <a:p>
            <a:pPr eaLnBrk="1" hangingPunct="1"/>
            <a:r>
              <a:rPr lang="en-US" sz="3600" dirty="0" smtClean="0"/>
              <a:t>Most students are not rich </a:t>
            </a:r>
          </a:p>
          <a:p>
            <a:pPr lvl="1" eaLnBrk="1" hangingPunct="1"/>
            <a:r>
              <a:rPr lang="en-US" sz="3200" dirty="0" smtClean="0"/>
              <a:t>Borrow money for college</a:t>
            </a:r>
          </a:p>
          <a:p>
            <a:pPr lvl="1" eaLnBrk="1" hangingPunct="1"/>
            <a:r>
              <a:rPr lang="en-US" sz="3200" dirty="0" smtClean="0"/>
              <a:t>Work part time jobs</a:t>
            </a:r>
          </a:p>
          <a:p>
            <a:pPr eaLnBrk="1" hangingPunct="1"/>
            <a:r>
              <a:rPr lang="en-US" sz="3600" dirty="0" smtClean="0"/>
              <a:t>Campuses are safe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English major</a:t>
            </a:r>
          </a:p>
          <a:p>
            <a:r>
              <a:rPr lang="en-US" dirty="0" err="1" smtClean="0"/>
              <a:t>Shengda</a:t>
            </a:r>
            <a:r>
              <a:rPr lang="en-US" dirty="0" smtClean="0"/>
              <a:t> College</a:t>
            </a:r>
            <a:br>
              <a:rPr lang="en-US" dirty="0" smtClean="0"/>
            </a:br>
            <a:r>
              <a:rPr lang="en-US" dirty="0" smtClean="0"/>
              <a:t>Zhengzhou</a:t>
            </a:r>
          </a:p>
          <a:p>
            <a:r>
              <a:rPr lang="en-US" dirty="0" smtClean="0"/>
              <a:t>Teaching Chinese</a:t>
            </a:r>
            <a:br>
              <a:rPr lang="en-US" dirty="0" smtClean="0"/>
            </a:br>
            <a:r>
              <a:rPr lang="en-US" dirty="0" smtClean="0"/>
              <a:t>America</a:t>
            </a:r>
            <a:endParaRPr lang="en-US" dirty="0"/>
          </a:p>
        </p:txBody>
      </p:sp>
      <p:pic>
        <p:nvPicPr>
          <p:cNvPr id="71683" name="Picture 3" descr="C:\Pictures\China\2010-2011\Andy\IMG_20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2057400"/>
            <a:ext cx="407670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2" name="Picture 2" descr="C:\Pictures\Summer 2010\Andy\IMG_32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53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Colleges vs. Universities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Colleges</a:t>
            </a:r>
          </a:p>
          <a:p>
            <a:pPr lvl="1" eaLnBrk="1" hangingPunct="1"/>
            <a:r>
              <a:rPr lang="en-US" dirty="0" smtClean="0"/>
              <a:t>Undergraduate only – BA, BS</a:t>
            </a:r>
          </a:p>
          <a:p>
            <a:pPr lvl="1" eaLnBrk="1" hangingPunct="1"/>
            <a:r>
              <a:rPr lang="en-US" dirty="0" smtClean="0"/>
              <a:t>Four years (no three-year colleges)</a:t>
            </a:r>
          </a:p>
          <a:p>
            <a:pPr eaLnBrk="1" hangingPunct="1"/>
            <a:r>
              <a:rPr lang="en-US" dirty="0" smtClean="0"/>
              <a:t>Universities</a:t>
            </a:r>
          </a:p>
          <a:p>
            <a:pPr lvl="1" eaLnBrk="1" hangingPunct="1"/>
            <a:r>
              <a:rPr lang="en-US" dirty="0" smtClean="0"/>
              <a:t>Undergraduate – BA, BS</a:t>
            </a:r>
          </a:p>
          <a:p>
            <a:pPr lvl="1" eaLnBrk="1" hangingPunct="1"/>
            <a:r>
              <a:rPr lang="en-US" dirty="0" smtClean="0"/>
              <a:t>Graduate – MA, MS, PhD</a:t>
            </a:r>
          </a:p>
          <a:p>
            <a:pPr lvl="1" eaLnBrk="1" hangingPunct="1"/>
            <a:r>
              <a:rPr lang="en-US" dirty="0" smtClean="0"/>
              <a:t>Professional - Law, Medicine, Business,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Public vs. Private</a:t>
            </a:r>
            <a:endParaRPr lang="en-US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Public (state) colleges &amp; universities</a:t>
            </a:r>
          </a:p>
          <a:p>
            <a:pPr lvl="1" eaLnBrk="1" hangingPunct="1"/>
            <a:r>
              <a:rPr lang="en-US" dirty="0" smtClean="0"/>
              <a:t>Get much of their money from state governments</a:t>
            </a:r>
          </a:p>
          <a:p>
            <a:pPr lvl="1" eaLnBrk="1" hangingPunct="1"/>
            <a:r>
              <a:rPr lang="en-US" dirty="0" smtClean="0"/>
              <a:t>Generally cost less to attend</a:t>
            </a:r>
          </a:p>
          <a:p>
            <a:pPr eaLnBrk="1" hangingPunct="1"/>
            <a:r>
              <a:rPr lang="en-US" dirty="0" smtClean="0"/>
              <a:t>Private colleges &amp; universities</a:t>
            </a:r>
          </a:p>
          <a:p>
            <a:pPr lvl="1" eaLnBrk="1" hangingPunct="1"/>
            <a:r>
              <a:rPr lang="en-US" dirty="0" smtClean="0"/>
              <a:t>Non-government</a:t>
            </a:r>
          </a:p>
          <a:p>
            <a:pPr lvl="1" eaLnBrk="1" hangingPunct="1"/>
            <a:r>
              <a:rPr lang="en-US" dirty="0" smtClean="0"/>
              <a:t>Many have religious affiliations</a:t>
            </a:r>
          </a:p>
          <a:p>
            <a:pPr lvl="1" eaLnBrk="1" hangingPunct="1"/>
            <a:r>
              <a:rPr lang="en-US" dirty="0" smtClean="0"/>
              <a:t>Generally cost more</a:t>
            </a:r>
          </a:p>
          <a:p>
            <a:pPr eaLnBrk="1" hangingPunct="1"/>
            <a:r>
              <a:rPr lang="en-US" dirty="0" smtClean="0"/>
              <a:t>Usually non-profit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Disclaimer: </a:t>
            </a:r>
            <a:b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What follows are generalizations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126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Colleges and universities are </a:t>
            </a:r>
            <a:r>
              <a:rPr lang="en-US" dirty="0" smtClean="0"/>
              <a:t>all different</a:t>
            </a:r>
            <a:endParaRPr lang="en-US" dirty="0" smtClean="0"/>
          </a:p>
          <a:p>
            <a:pPr eaLnBrk="1" hangingPunct="1"/>
            <a:r>
              <a:rPr lang="en-US" dirty="0" smtClean="0"/>
              <a:t>Many exceptions to just about everything</a:t>
            </a:r>
          </a:p>
          <a:p>
            <a:pPr eaLnBrk="1" hangingPunct="1"/>
            <a:r>
              <a:rPr lang="en-US" dirty="0" smtClean="0"/>
              <a:t>You MUST do your own research</a:t>
            </a:r>
          </a:p>
          <a:p>
            <a:pPr eaLnBrk="1" hangingPunct="1"/>
            <a:r>
              <a:rPr lang="en-US" dirty="0" smtClean="0"/>
              <a:t>This presentation can only give you</a:t>
            </a:r>
          </a:p>
          <a:p>
            <a:pPr lvl="1" eaLnBrk="1" hangingPunct="1"/>
            <a:r>
              <a:rPr lang="en-US" dirty="0" smtClean="0"/>
              <a:t>Things to think about</a:t>
            </a:r>
          </a:p>
          <a:p>
            <a:pPr lvl="1" eaLnBrk="1" hangingPunct="1"/>
            <a:r>
              <a:rPr lang="en-US" dirty="0" smtClean="0"/>
              <a:t>Questions to ask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Getting into college or university - Undergraduate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2291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Take TOEFL or IELTS</a:t>
            </a:r>
          </a:p>
          <a:p>
            <a:pPr eaLnBrk="1" hangingPunct="1"/>
            <a:r>
              <a:rPr lang="en-US" sz="3200" dirty="0" smtClean="0"/>
              <a:t>Research colleges and universities</a:t>
            </a:r>
          </a:p>
          <a:p>
            <a:pPr eaLnBrk="1" hangingPunct="1"/>
            <a:r>
              <a:rPr lang="en-US" sz="3200" dirty="0" smtClean="0"/>
              <a:t>Take SAT/ACT if required</a:t>
            </a:r>
          </a:p>
          <a:p>
            <a:pPr eaLnBrk="1" hangingPunct="1"/>
            <a:r>
              <a:rPr lang="en-US" sz="3200" dirty="0" smtClean="0"/>
              <a:t>Apply to schools you qualify for</a:t>
            </a:r>
          </a:p>
          <a:p>
            <a:pPr lvl="1" eaLnBrk="1" hangingPunct="1"/>
            <a:r>
              <a:rPr lang="en-US" dirty="0" smtClean="0"/>
              <a:t>Transcripts</a:t>
            </a:r>
          </a:p>
          <a:p>
            <a:pPr lvl="1" eaLnBrk="1" hangingPunct="1"/>
            <a:r>
              <a:rPr lang="en-US" dirty="0" smtClean="0"/>
              <a:t>Letters of recommendation may be required</a:t>
            </a:r>
          </a:p>
          <a:p>
            <a:pPr lvl="1" eaLnBrk="1" hangingPunct="1"/>
            <a:r>
              <a:rPr lang="en-US" dirty="0" smtClean="0"/>
              <a:t>Essays may be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Getting into university - Graduate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19088" lvl="1" indent="-319088" eaLnBrk="1" hangingPunct="1">
              <a:buClr>
                <a:schemeClr val="accent1"/>
              </a:buClr>
              <a:buSzPct val="70000"/>
              <a:buFont typeface="Wingdings 2" pitchFamily="18" charset="2"/>
              <a:buChar char=""/>
            </a:pPr>
            <a:r>
              <a:rPr lang="en-US" sz="2800" dirty="0" smtClean="0"/>
              <a:t>Take TOEFL or IELTS</a:t>
            </a:r>
          </a:p>
          <a:p>
            <a:pPr marL="319088" lvl="1" indent="-319088" eaLnBrk="1" hangingPunct="1">
              <a:buClr>
                <a:schemeClr val="accent1"/>
              </a:buClr>
              <a:buSzPct val="70000"/>
              <a:buFont typeface="Wingdings 2" pitchFamily="18" charset="2"/>
              <a:buChar char=""/>
            </a:pPr>
            <a:r>
              <a:rPr lang="en-US" sz="2800" dirty="0" smtClean="0"/>
              <a:t>Research colleges and universities</a:t>
            </a:r>
          </a:p>
          <a:p>
            <a:pPr marL="319088" lvl="1" indent="-319088" eaLnBrk="1" hangingPunct="1">
              <a:buClr>
                <a:schemeClr val="accent1"/>
              </a:buClr>
              <a:buSzPct val="70000"/>
              <a:buFont typeface="Wingdings 2" pitchFamily="18" charset="2"/>
              <a:buChar char=""/>
            </a:pPr>
            <a:r>
              <a:rPr lang="en-US" sz="2800" dirty="0" smtClean="0"/>
              <a:t>Take GRE, GMAT, etc., as required</a:t>
            </a:r>
          </a:p>
          <a:p>
            <a:pPr marL="319088" lvl="1" indent="-319088" eaLnBrk="1" hangingPunct="1">
              <a:buClr>
                <a:schemeClr val="accent1"/>
              </a:buClr>
              <a:buSzPct val="70000"/>
              <a:buFont typeface="Wingdings 2" pitchFamily="18" charset="2"/>
              <a:buChar char=""/>
            </a:pPr>
            <a:r>
              <a:rPr lang="en-US" sz="2800" dirty="0" smtClean="0"/>
              <a:t>Apply to schools you qualify for</a:t>
            </a:r>
          </a:p>
          <a:p>
            <a:pPr marL="319088" lvl="1" indent="-319088" eaLnBrk="1" hangingPunct="1"/>
            <a:r>
              <a:rPr lang="en-US" dirty="0" smtClean="0"/>
              <a:t>Transcripts</a:t>
            </a:r>
          </a:p>
          <a:p>
            <a:pPr marL="319088" lvl="1" indent="-319088" eaLnBrk="1" hangingPunct="1"/>
            <a:r>
              <a:rPr lang="en-US" dirty="0" smtClean="0"/>
              <a:t>Letters of recommendation</a:t>
            </a:r>
          </a:p>
          <a:p>
            <a:pPr marL="319088" lvl="1" indent="-319088" eaLnBrk="1" hangingPunct="1"/>
            <a:r>
              <a:rPr lang="en-US" dirty="0" smtClean="0"/>
              <a:t>Personal essay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863" y="4343400"/>
            <a:ext cx="3030537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Paying for </a:t>
            </a:r>
            <a:r>
              <a:rPr lang="en-US" dirty="0" smtClean="0">
                <a:solidFill>
                  <a:schemeClr val="tx2">
                    <a:tint val="100000"/>
                    <a:satMod val="250000"/>
                  </a:schemeClr>
                </a:solidFill>
              </a:rPr>
              <a:t>University</a:t>
            </a:r>
            <a:endParaRPr lang="en-US" dirty="0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4339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Scholarships </a:t>
            </a:r>
          </a:p>
          <a:p>
            <a:pPr lvl="1" eaLnBrk="1" hangingPunct="1"/>
            <a:r>
              <a:rPr lang="en-US" sz="2400" dirty="0" smtClean="0"/>
              <a:t>Full or partial</a:t>
            </a:r>
          </a:p>
          <a:p>
            <a:pPr lvl="1" eaLnBrk="1" hangingPunct="1"/>
            <a:r>
              <a:rPr lang="en-US" sz="2400" dirty="0" smtClean="0"/>
              <a:t>Work-study - undergraduate</a:t>
            </a:r>
          </a:p>
          <a:p>
            <a:pPr lvl="1" eaLnBrk="1" hangingPunct="1"/>
            <a:r>
              <a:rPr lang="en-US" sz="2400" dirty="0" smtClean="0"/>
              <a:t>Assistantships  - graduate</a:t>
            </a:r>
          </a:p>
          <a:p>
            <a:pPr eaLnBrk="1" hangingPunct="1"/>
            <a:r>
              <a:rPr lang="en-US" sz="2800" dirty="0" smtClean="0"/>
              <a:t>Grants </a:t>
            </a:r>
          </a:p>
          <a:p>
            <a:pPr eaLnBrk="1" hangingPunct="1"/>
            <a:r>
              <a:rPr lang="en-US" sz="2800" dirty="0" smtClean="0"/>
              <a:t>Student loans </a:t>
            </a:r>
          </a:p>
          <a:p>
            <a:pPr eaLnBrk="1" hangingPunct="1"/>
            <a:r>
              <a:rPr lang="en-US" sz="2800" dirty="0" smtClean="0"/>
              <a:t>Fellowships </a:t>
            </a:r>
          </a:p>
          <a:p>
            <a:pPr eaLnBrk="1" hangingPunct="1"/>
            <a:r>
              <a:rPr lang="en-US" sz="2800" dirty="0" smtClean="0"/>
              <a:t>Some popular majors don’t give scholarships</a:t>
            </a:r>
          </a:p>
          <a:p>
            <a:pPr eaLnBrk="1" hangingPunct="1"/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1468</TotalTime>
  <Words>823</Words>
  <Application>Microsoft Office PowerPoint</Application>
  <PresentationFormat>On-screen Show (4:3)</PresentationFormat>
  <Paragraphs>216</Paragraphs>
  <Slides>30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Corbel</vt:lpstr>
      <vt:lpstr>Wingdings 2</vt:lpstr>
      <vt:lpstr>Calibri</vt:lpstr>
      <vt:lpstr>Deluxe</vt:lpstr>
      <vt:lpstr>American University Life </vt:lpstr>
      <vt:lpstr>It’s not like the movies! </vt:lpstr>
      <vt:lpstr>The facts</vt:lpstr>
      <vt:lpstr>Colleges vs. Universities</vt:lpstr>
      <vt:lpstr>Public vs. Private</vt:lpstr>
      <vt:lpstr>Disclaimer:  What follows are generalizations</vt:lpstr>
      <vt:lpstr>Getting into college or university - Undergraduate</vt:lpstr>
      <vt:lpstr>Getting into university - Graduate</vt:lpstr>
      <vt:lpstr>Paying for University</vt:lpstr>
      <vt:lpstr>Choosing your major - Undergraduate</vt:lpstr>
      <vt:lpstr>Taking classes: Not like China!</vt:lpstr>
      <vt:lpstr> Required &amp; Elective Courses</vt:lpstr>
      <vt:lpstr>Class types: Large lecture classes</vt:lpstr>
      <vt:lpstr>Class types: Smaller classes</vt:lpstr>
      <vt:lpstr>Class types : Seminars</vt:lpstr>
      <vt:lpstr>Class participation</vt:lpstr>
      <vt:lpstr>Grades</vt:lpstr>
      <vt:lpstr>Grades (cont.)</vt:lpstr>
      <vt:lpstr>Dormitories </vt:lpstr>
      <vt:lpstr>But: you may not be in a dorm</vt:lpstr>
      <vt:lpstr>Campus Athletics: Intercollegiate</vt:lpstr>
      <vt:lpstr>Campus Athletics: Intramural </vt:lpstr>
      <vt:lpstr>Student Clubs </vt:lpstr>
      <vt:lpstr>Meeting American Students </vt:lpstr>
      <vt:lpstr>Problems you may face</vt:lpstr>
      <vt:lpstr>Some Chinese Students in America</vt:lpstr>
      <vt:lpstr>Claudia</vt:lpstr>
      <vt:lpstr>Evelyn</vt:lpstr>
      <vt:lpstr>Michelle</vt:lpstr>
      <vt:lpstr>Andy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Life in China and America</dc:title>
  <dc:creator>Bob</dc:creator>
  <cp:lastModifiedBy>Bob</cp:lastModifiedBy>
  <cp:revision>130</cp:revision>
  <dcterms:created xsi:type="dcterms:W3CDTF">2006-08-16T00:00:00Z</dcterms:created>
  <dcterms:modified xsi:type="dcterms:W3CDTF">2011-04-02T02:48:33Z</dcterms:modified>
</cp:coreProperties>
</file>